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09" r:id="rId17"/>
    <p:sldId id="271" r:id="rId18"/>
    <p:sldId id="308" r:id="rId19"/>
    <p:sldId id="272" r:id="rId20"/>
    <p:sldId id="273" r:id="rId21"/>
    <p:sldId id="274" r:id="rId22"/>
    <p:sldId id="275" r:id="rId23"/>
    <p:sldId id="276" r:id="rId24"/>
    <p:sldId id="317" r:id="rId25"/>
    <p:sldId id="318" r:id="rId26"/>
    <p:sldId id="310" r:id="rId27"/>
    <p:sldId id="311" r:id="rId28"/>
    <p:sldId id="313" r:id="rId29"/>
    <p:sldId id="314" r:id="rId30"/>
    <p:sldId id="316"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641D8-08E3-4ABC-9929-62EE36E2BBE0}" type="datetimeFigureOut">
              <a:rPr lang="en-US" smtClean="0"/>
              <a:t>9/28/2014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7C2C9-EA1C-4CE5-B248-6412EB9DEA11}" type="slidenum">
              <a:rPr lang="en-US" smtClean="0"/>
              <a:t>‹#›</a:t>
            </a:fld>
            <a:endParaRPr lang="en-US"/>
          </a:p>
        </p:txBody>
      </p:sp>
    </p:spTree>
    <p:extLst>
      <p:ext uri="{BB962C8B-B14F-4D97-AF65-F5344CB8AC3E}">
        <p14:creationId xmlns:p14="http://schemas.microsoft.com/office/powerpoint/2010/main" val="1266787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describes a hierarchy of data that is used to store information in a database, progressing from the database as the top-level holder of information down through the field, which stores information about an entity</a:t>
            </a:r>
            <a:r>
              <a:rPr lang="ja-JP" altLang="en-US" smtClean="0"/>
              <a:t>’</a:t>
            </a:r>
            <a:r>
              <a:rPr lang="en-US" altLang="ja-JP" smtClean="0"/>
              <a:t>s attribute. This hierarchy is illustrated by the graphic on the next slide. Ask students to come up with some other entities that might be found in a university database (Student, Professor, etc.). What attributes (characteristics) would be important to store in the database? </a:t>
            </a:r>
          </a:p>
          <a:p>
            <a:endParaRPr lang="en-US" altLang="en-US" smtClean="0"/>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502C6F5-C6A0-49F6-A3E3-6D47E191A2E7}" type="slidenum">
              <a:rPr lang="en-US" altLang="en-US" sz="1200">
                <a:latin typeface="Times New Roman" panose="02020603050405020304" pitchFamily="18" charset="0"/>
              </a:rPr>
              <a:pPr/>
              <a:t>26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01357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graphic illustrates the hierarchy of data found in a database. It  shows the student course file grouped with files on students</a:t>
            </a:r>
            <a:r>
              <a:rPr lang="ja-JP" altLang="en-US" smtClean="0"/>
              <a:t>’</a:t>
            </a:r>
            <a:r>
              <a:rPr lang="en-US" altLang="ja-JP" smtClean="0"/>
              <a:t> personal histories and financial backgrounds that form the student database. It illustrates what data is found at each hierarchical level, from the database level down. Making up the smallest information unit, the field, are smaller units of data, common to all applications: bits and bytes. A bit stores a single binary digit, 0 or 1, and a byte stores a group of digits to represent a single character, number, or other symbol. </a:t>
            </a:r>
            <a:endParaRPr lang="en-US" altLang="en-US" smtClean="0"/>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438D7E9-C79A-4223-8CE4-A4BBC26EA4F1}" type="slidenum">
              <a:rPr lang="en-US" altLang="en-US" sz="1200">
                <a:latin typeface="Times New Roman" panose="02020603050405020304" pitchFamily="18" charset="0"/>
              </a:rPr>
              <a:pPr/>
              <a:t>27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85373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a traditional environment, in which different business functions maintain separate data and applications to store and access that data. Ask students what kinds of data might be shared between accounting/finance and HR. What about between sales and marketing and manufacturing?</a:t>
            </a:r>
          </a:p>
          <a:p>
            <a:endParaRPr lang="en-US" altLang="en-US" smtClean="0"/>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6507E89-AD66-43FB-8963-136C6DE20FDD}" type="slidenum">
              <a:rPr lang="en-US" altLang="en-US" sz="1200">
                <a:latin typeface="Times New Roman" panose="02020603050405020304" pitchFamily="18" charset="0"/>
              </a:rPr>
              <a:pPr/>
              <a:t>28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509507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defines and describes databases and DBMS. Ask students to explain what the difference is between a database and a DBMS. What is the physical view of data? What is the logical view of data?</a:t>
            </a: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4A53445-9FDE-43A8-8076-68609590E61B}" type="slidenum">
              <a:rPr lang="en-US" altLang="en-US" sz="1200">
                <a:latin typeface="Times New Roman" panose="02020603050405020304" pitchFamily="18" charset="0"/>
              </a:rPr>
              <a:pPr/>
              <a:t>29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85208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introduces the most common type of DBMS in use with PCs, servers, and mainframes today, the relational database. Ask students why these DBMS are called relational. Ask students for examples of RDBMS software popular today and if they have every used any of this software. You can walk students through an example database that you have prepared in Access or use one of the exercise data tables found at the end of the chapter. Identify rows, fields, and primary key.</a:t>
            </a:r>
          </a:p>
          <a:p>
            <a:endParaRPr lang="en-US" altLang="en-US"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989F47B-BE3F-42E3-84CC-89AC411BE8A5}" type="slidenum">
              <a:rPr lang="en-US" altLang="en-US" sz="1200">
                <a:latin typeface="Times New Roman" panose="02020603050405020304" pitchFamily="18" charset="0"/>
              </a:rPr>
              <a:pPr/>
              <a:t>30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16526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AA3917-FD90-4D27-B972-12D7697B4478}" type="datetimeFigureOut">
              <a:rPr lang="en-US" smtClean="0"/>
              <a:t>9/28/2014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021ED-E870-4200-B4F6-6C903C7B1792}" type="slidenum">
              <a:rPr lang="en-US" smtClean="0"/>
              <a:t>‹#›</a:t>
            </a:fld>
            <a:endParaRPr lang="en-US"/>
          </a:p>
        </p:txBody>
      </p:sp>
    </p:spTree>
    <p:extLst>
      <p:ext uri="{BB962C8B-B14F-4D97-AF65-F5344CB8AC3E}">
        <p14:creationId xmlns:p14="http://schemas.microsoft.com/office/powerpoint/2010/main" val="318760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AA3917-FD90-4D27-B972-12D7697B4478}" type="datetimeFigureOut">
              <a:rPr lang="en-US" smtClean="0"/>
              <a:t>9/28/2014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021ED-E870-4200-B4F6-6C903C7B1792}" type="slidenum">
              <a:rPr lang="en-US" smtClean="0"/>
              <a:t>‹#›</a:t>
            </a:fld>
            <a:endParaRPr lang="en-US"/>
          </a:p>
        </p:txBody>
      </p:sp>
    </p:spTree>
    <p:extLst>
      <p:ext uri="{BB962C8B-B14F-4D97-AF65-F5344CB8AC3E}">
        <p14:creationId xmlns:p14="http://schemas.microsoft.com/office/powerpoint/2010/main" val="265799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AA3917-FD90-4D27-B972-12D7697B4478}" type="datetimeFigureOut">
              <a:rPr lang="en-US" smtClean="0"/>
              <a:t>9/28/2014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021ED-E870-4200-B4F6-6C903C7B1792}" type="slidenum">
              <a:rPr lang="en-US" smtClean="0"/>
              <a:t>‹#›</a:t>
            </a:fld>
            <a:endParaRPr lang="en-US"/>
          </a:p>
        </p:txBody>
      </p:sp>
    </p:spTree>
    <p:extLst>
      <p:ext uri="{BB962C8B-B14F-4D97-AF65-F5344CB8AC3E}">
        <p14:creationId xmlns:p14="http://schemas.microsoft.com/office/powerpoint/2010/main" val="3855965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Standard Page">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2235200" y="1828800"/>
            <a:ext cx="18473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400" smtClean="0"/>
          </a:p>
        </p:txBody>
      </p:sp>
      <p:sp>
        <p:nvSpPr>
          <p:cNvPr id="3" name="Content Placeholder 2"/>
          <p:cNvSpPr>
            <a:spLocks noGrp="1"/>
          </p:cNvSpPr>
          <p:nvPr>
            <p:ph idx="1"/>
          </p:nvPr>
        </p:nvSpPr>
        <p:spPr>
          <a:xfrm>
            <a:off x="609600" y="1828800"/>
            <a:ext cx="10972800" cy="4495800"/>
          </a:xfrm>
          <a:prstGeom prst="rect">
            <a:avLst/>
          </a:prstGeom>
        </p:spPr>
        <p:txBody>
          <a:bodyPr/>
          <a:lstStyle>
            <a:lvl1pPr>
              <a:lnSpc>
                <a:spcPct val="90000"/>
              </a:lnSpc>
              <a:spcBef>
                <a:spcPts val="800"/>
              </a:spcBef>
              <a:spcAft>
                <a:spcPts val="800"/>
              </a:spcAft>
              <a:defRPr sz="32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5"/>
          </p:nvPr>
        </p:nvSpPr>
        <p:spPr>
          <a:xfrm>
            <a:off x="0" y="990600"/>
            <a:ext cx="12192000" cy="381000"/>
          </a:xfrm>
          <a:prstGeom prst="rect">
            <a:avLst/>
          </a:prstGeom>
        </p:spPr>
        <p:txBody>
          <a:bodyPr/>
          <a:lstStyle>
            <a:lvl1pPr marL="0" indent="0" algn="ctr">
              <a:buNone/>
              <a:defRPr sz="2000" b="1">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8145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Image with lefthand caption">
    <p:spTree>
      <p:nvGrpSpPr>
        <p:cNvPr id="1" name=""/>
        <p:cNvGrpSpPr/>
        <p:nvPr/>
      </p:nvGrpSpPr>
      <p:grpSpPr>
        <a:xfrm>
          <a:off x="0" y="0"/>
          <a:ext cx="0" cy="0"/>
          <a:chOff x="0" y="0"/>
          <a:chExt cx="0" cy="0"/>
        </a:xfrm>
      </p:grpSpPr>
      <p:sp>
        <p:nvSpPr>
          <p:cNvPr id="13" name="Text Placeholder 10"/>
          <p:cNvSpPr>
            <a:spLocks noGrp="1"/>
          </p:cNvSpPr>
          <p:nvPr>
            <p:ph type="body" sz="quarter" idx="17"/>
          </p:nvPr>
        </p:nvSpPr>
        <p:spPr>
          <a:xfrm>
            <a:off x="609600" y="1775717"/>
            <a:ext cx="2844800" cy="3253483"/>
          </a:xfrm>
          <a:prstGeom prst="rect">
            <a:avLst/>
          </a:prstGeo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smtClean="0"/>
              <a:t>Click to edit Master text styles</a:t>
            </a:r>
          </a:p>
        </p:txBody>
      </p:sp>
      <p:sp>
        <p:nvSpPr>
          <p:cNvPr id="14" name="Text Placeholder 10"/>
          <p:cNvSpPr>
            <a:spLocks noGrp="1"/>
          </p:cNvSpPr>
          <p:nvPr>
            <p:ph type="body" sz="quarter" idx="18"/>
          </p:nvPr>
        </p:nvSpPr>
        <p:spPr>
          <a:xfrm>
            <a:off x="609600" y="5257800"/>
            <a:ext cx="2844800" cy="228600"/>
          </a:xfrm>
          <a:prstGeom prst="rect">
            <a:avLst/>
          </a:prstGeo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smtClean="0"/>
              <a:t>Click to edit Master text styles</a:t>
            </a:r>
          </a:p>
        </p:txBody>
      </p:sp>
      <p:sp>
        <p:nvSpPr>
          <p:cNvPr id="16" name="Text Placeholder 10"/>
          <p:cNvSpPr>
            <a:spLocks noGrp="1"/>
          </p:cNvSpPr>
          <p:nvPr>
            <p:ph type="body" sz="quarter" idx="21"/>
          </p:nvPr>
        </p:nvSpPr>
        <p:spPr>
          <a:xfrm>
            <a:off x="0" y="990600"/>
            <a:ext cx="12192000" cy="381000"/>
          </a:xfrm>
          <a:prstGeom prst="rect">
            <a:avLst/>
          </a:prstGeom>
        </p:spPr>
        <p:txBody>
          <a:bodyPr/>
          <a:lstStyle>
            <a:lvl1pPr marL="0" indent="0" algn="ctr">
              <a:buNone/>
              <a:defRPr sz="2000" b="1" i="1">
                <a:solidFill>
                  <a:srgbClr val="9F0F10"/>
                </a:solidFill>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p:txBody>
      </p:sp>
    </p:spTree>
    <p:extLst>
      <p:ext uri="{BB962C8B-B14F-4D97-AF65-F5344CB8AC3E}">
        <p14:creationId xmlns:p14="http://schemas.microsoft.com/office/powerpoint/2010/main" val="37351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AA3917-FD90-4D27-B972-12D7697B4478}" type="datetimeFigureOut">
              <a:rPr lang="en-US" smtClean="0"/>
              <a:t>9/28/2014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021ED-E870-4200-B4F6-6C903C7B1792}" type="slidenum">
              <a:rPr lang="en-US" smtClean="0"/>
              <a:t>‹#›</a:t>
            </a:fld>
            <a:endParaRPr lang="en-US"/>
          </a:p>
        </p:txBody>
      </p:sp>
    </p:spTree>
    <p:extLst>
      <p:ext uri="{BB962C8B-B14F-4D97-AF65-F5344CB8AC3E}">
        <p14:creationId xmlns:p14="http://schemas.microsoft.com/office/powerpoint/2010/main" val="399501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AA3917-FD90-4D27-B972-12D7697B4478}" type="datetimeFigureOut">
              <a:rPr lang="en-US" smtClean="0"/>
              <a:t>9/28/2014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021ED-E870-4200-B4F6-6C903C7B1792}" type="slidenum">
              <a:rPr lang="en-US" smtClean="0"/>
              <a:t>‹#›</a:t>
            </a:fld>
            <a:endParaRPr lang="en-US"/>
          </a:p>
        </p:txBody>
      </p:sp>
    </p:spTree>
    <p:extLst>
      <p:ext uri="{BB962C8B-B14F-4D97-AF65-F5344CB8AC3E}">
        <p14:creationId xmlns:p14="http://schemas.microsoft.com/office/powerpoint/2010/main" val="220541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AA3917-FD90-4D27-B972-12D7697B4478}" type="datetimeFigureOut">
              <a:rPr lang="en-US" smtClean="0"/>
              <a:t>9/28/2014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021ED-E870-4200-B4F6-6C903C7B1792}" type="slidenum">
              <a:rPr lang="en-US" smtClean="0"/>
              <a:t>‹#›</a:t>
            </a:fld>
            <a:endParaRPr lang="en-US"/>
          </a:p>
        </p:txBody>
      </p:sp>
    </p:spTree>
    <p:extLst>
      <p:ext uri="{BB962C8B-B14F-4D97-AF65-F5344CB8AC3E}">
        <p14:creationId xmlns:p14="http://schemas.microsoft.com/office/powerpoint/2010/main" val="309870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AA3917-FD90-4D27-B972-12D7697B4478}" type="datetimeFigureOut">
              <a:rPr lang="en-US" smtClean="0"/>
              <a:t>9/28/2014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1021ED-E870-4200-B4F6-6C903C7B1792}" type="slidenum">
              <a:rPr lang="en-US" smtClean="0"/>
              <a:t>‹#›</a:t>
            </a:fld>
            <a:endParaRPr lang="en-US"/>
          </a:p>
        </p:txBody>
      </p:sp>
    </p:spTree>
    <p:extLst>
      <p:ext uri="{BB962C8B-B14F-4D97-AF65-F5344CB8AC3E}">
        <p14:creationId xmlns:p14="http://schemas.microsoft.com/office/powerpoint/2010/main" val="3651861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AA3917-FD90-4D27-B972-12D7697B4478}" type="datetimeFigureOut">
              <a:rPr lang="en-US" smtClean="0"/>
              <a:t>9/28/2014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1021ED-E870-4200-B4F6-6C903C7B1792}" type="slidenum">
              <a:rPr lang="en-US" smtClean="0"/>
              <a:t>‹#›</a:t>
            </a:fld>
            <a:endParaRPr lang="en-US"/>
          </a:p>
        </p:txBody>
      </p:sp>
    </p:spTree>
    <p:extLst>
      <p:ext uri="{BB962C8B-B14F-4D97-AF65-F5344CB8AC3E}">
        <p14:creationId xmlns:p14="http://schemas.microsoft.com/office/powerpoint/2010/main" val="26244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A3917-FD90-4D27-B972-12D7697B4478}" type="datetimeFigureOut">
              <a:rPr lang="en-US" smtClean="0"/>
              <a:t>9/28/2014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1021ED-E870-4200-B4F6-6C903C7B1792}" type="slidenum">
              <a:rPr lang="en-US" smtClean="0"/>
              <a:t>‹#›</a:t>
            </a:fld>
            <a:endParaRPr lang="en-US"/>
          </a:p>
        </p:txBody>
      </p:sp>
    </p:spTree>
    <p:extLst>
      <p:ext uri="{BB962C8B-B14F-4D97-AF65-F5344CB8AC3E}">
        <p14:creationId xmlns:p14="http://schemas.microsoft.com/office/powerpoint/2010/main" val="295527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A3917-FD90-4D27-B972-12D7697B4478}" type="datetimeFigureOut">
              <a:rPr lang="en-US" smtClean="0"/>
              <a:t>9/28/2014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021ED-E870-4200-B4F6-6C903C7B1792}" type="slidenum">
              <a:rPr lang="en-US" smtClean="0"/>
              <a:t>‹#›</a:t>
            </a:fld>
            <a:endParaRPr lang="en-US"/>
          </a:p>
        </p:txBody>
      </p:sp>
    </p:spTree>
    <p:extLst>
      <p:ext uri="{BB962C8B-B14F-4D97-AF65-F5344CB8AC3E}">
        <p14:creationId xmlns:p14="http://schemas.microsoft.com/office/powerpoint/2010/main" val="166593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A3917-FD90-4D27-B972-12D7697B4478}" type="datetimeFigureOut">
              <a:rPr lang="en-US" smtClean="0"/>
              <a:t>9/28/2014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021ED-E870-4200-B4F6-6C903C7B1792}" type="slidenum">
              <a:rPr lang="en-US" smtClean="0"/>
              <a:t>‹#›</a:t>
            </a:fld>
            <a:endParaRPr lang="en-US"/>
          </a:p>
        </p:txBody>
      </p:sp>
    </p:spTree>
    <p:extLst>
      <p:ext uri="{BB962C8B-B14F-4D97-AF65-F5344CB8AC3E}">
        <p14:creationId xmlns:p14="http://schemas.microsoft.com/office/powerpoint/2010/main" val="216998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A3917-FD90-4D27-B972-12D7697B4478}" type="datetimeFigureOut">
              <a:rPr lang="en-US" smtClean="0"/>
              <a:t>9/28/2014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021ED-E870-4200-B4F6-6C903C7B1792}" type="slidenum">
              <a:rPr lang="en-US" smtClean="0"/>
              <a:t>‹#›</a:t>
            </a:fld>
            <a:endParaRPr lang="en-US"/>
          </a:p>
        </p:txBody>
      </p:sp>
    </p:spTree>
    <p:extLst>
      <p:ext uri="{BB962C8B-B14F-4D97-AF65-F5344CB8AC3E}">
        <p14:creationId xmlns:p14="http://schemas.microsoft.com/office/powerpoint/2010/main" val="1649563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Database Fundamentals</a:t>
            </a:r>
            <a:endParaRPr lang="en-US" dirty="0"/>
          </a:p>
        </p:txBody>
      </p:sp>
      <p:sp>
        <p:nvSpPr>
          <p:cNvPr id="3" name="Subtitle 2"/>
          <p:cNvSpPr>
            <a:spLocks noGrp="1"/>
          </p:cNvSpPr>
          <p:nvPr>
            <p:ph type="subTitle" idx="1"/>
          </p:nvPr>
        </p:nvSpPr>
        <p:spPr/>
        <p:txBody>
          <a:bodyPr/>
          <a:lstStyle/>
          <a:p>
            <a:r>
              <a:rPr lang="en-US" dirty="0" smtClean="0"/>
              <a:t>CSC105</a:t>
            </a:r>
          </a:p>
          <a:p>
            <a:r>
              <a:rPr lang="en-US" dirty="0" smtClean="0"/>
              <a:t>Furman University</a:t>
            </a:r>
          </a:p>
          <a:p>
            <a:r>
              <a:rPr lang="en-US" dirty="0" smtClean="0"/>
              <a:t>Peggy Batchelor</a:t>
            </a:r>
            <a:endParaRPr lang="en-US" dirty="0"/>
          </a:p>
        </p:txBody>
      </p:sp>
    </p:spTree>
    <p:extLst>
      <p:ext uri="{BB962C8B-B14F-4D97-AF65-F5344CB8AC3E}">
        <p14:creationId xmlns:p14="http://schemas.microsoft.com/office/powerpoint/2010/main" val="73644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5062" y="623887"/>
            <a:ext cx="7381875" cy="5610225"/>
          </a:xfrm>
          <a:prstGeom prst="rect">
            <a:avLst/>
          </a:prstGeom>
        </p:spPr>
      </p:pic>
    </p:spTree>
    <p:extLst>
      <p:ext uri="{BB962C8B-B14F-4D97-AF65-F5344CB8AC3E}">
        <p14:creationId xmlns:p14="http://schemas.microsoft.com/office/powerpoint/2010/main" val="3134255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0300" y="619125"/>
            <a:ext cx="7391400" cy="5619750"/>
          </a:xfrm>
          <a:prstGeom prst="rect">
            <a:avLst/>
          </a:prstGeom>
        </p:spPr>
      </p:pic>
    </p:spTree>
    <p:extLst>
      <p:ext uri="{BB962C8B-B14F-4D97-AF65-F5344CB8AC3E}">
        <p14:creationId xmlns:p14="http://schemas.microsoft.com/office/powerpoint/2010/main" val="3696366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7912" y="619125"/>
            <a:ext cx="7496175" cy="5619750"/>
          </a:xfrm>
          <a:prstGeom prst="rect">
            <a:avLst/>
          </a:prstGeom>
        </p:spPr>
      </p:pic>
    </p:spTree>
    <p:extLst>
      <p:ext uri="{BB962C8B-B14F-4D97-AF65-F5344CB8AC3E}">
        <p14:creationId xmlns:p14="http://schemas.microsoft.com/office/powerpoint/2010/main" val="3481143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5537" y="619125"/>
            <a:ext cx="7400925" cy="5619750"/>
          </a:xfrm>
          <a:prstGeom prst="rect">
            <a:avLst/>
          </a:prstGeom>
        </p:spPr>
      </p:pic>
    </p:spTree>
    <p:extLst>
      <p:ext uri="{BB962C8B-B14F-4D97-AF65-F5344CB8AC3E}">
        <p14:creationId xmlns:p14="http://schemas.microsoft.com/office/powerpoint/2010/main" val="2748320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1725" y="614362"/>
            <a:ext cx="7448550" cy="5629275"/>
          </a:xfrm>
          <a:prstGeom prst="rect">
            <a:avLst/>
          </a:prstGeom>
        </p:spPr>
      </p:pic>
    </p:spTree>
    <p:extLst>
      <p:ext uri="{BB962C8B-B14F-4D97-AF65-F5344CB8AC3E}">
        <p14:creationId xmlns:p14="http://schemas.microsoft.com/office/powerpoint/2010/main" val="2198586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12" t="-1729" r="-1" b="1"/>
          <a:stretch/>
        </p:blipFill>
        <p:spPr>
          <a:xfrm>
            <a:off x="2382592" y="669702"/>
            <a:ext cx="7637909" cy="5755649"/>
          </a:xfrm>
          <a:prstGeom prst="rect">
            <a:avLst/>
          </a:prstGeom>
        </p:spPr>
      </p:pic>
    </p:spTree>
    <p:extLst>
      <p:ext uri="{BB962C8B-B14F-4D97-AF65-F5344CB8AC3E}">
        <p14:creationId xmlns:p14="http://schemas.microsoft.com/office/powerpoint/2010/main" val="3866984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30" t="1496"/>
          <a:stretch/>
        </p:blipFill>
        <p:spPr>
          <a:xfrm>
            <a:off x="2305319" y="927279"/>
            <a:ext cx="7450696" cy="5573198"/>
          </a:xfrm>
          <a:prstGeom prst="rect">
            <a:avLst/>
          </a:prstGeom>
        </p:spPr>
      </p:pic>
    </p:spTree>
    <p:extLst>
      <p:ext uri="{BB962C8B-B14F-4D97-AF65-F5344CB8AC3E}">
        <p14:creationId xmlns:p14="http://schemas.microsoft.com/office/powerpoint/2010/main" val="3026974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5525" y="623887"/>
            <a:ext cx="7600950" cy="5610225"/>
          </a:xfrm>
          <a:prstGeom prst="rect">
            <a:avLst/>
          </a:prstGeom>
        </p:spPr>
      </p:pic>
      <p:pic>
        <p:nvPicPr>
          <p:cNvPr id="3" name="Picture 2"/>
          <p:cNvPicPr>
            <a:picLocks noChangeAspect="1"/>
          </p:cNvPicPr>
          <p:nvPr/>
        </p:nvPicPr>
        <p:blipFill>
          <a:blip r:embed="rId3"/>
          <a:stretch>
            <a:fillRect/>
          </a:stretch>
        </p:blipFill>
        <p:spPr>
          <a:xfrm>
            <a:off x="2300287" y="614362"/>
            <a:ext cx="7591425" cy="5629275"/>
          </a:xfrm>
          <a:prstGeom prst="rect">
            <a:avLst/>
          </a:prstGeom>
        </p:spPr>
      </p:pic>
    </p:spTree>
    <p:extLst>
      <p:ext uri="{BB962C8B-B14F-4D97-AF65-F5344CB8AC3E}">
        <p14:creationId xmlns:p14="http://schemas.microsoft.com/office/powerpoint/2010/main" val="2258218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5525" y="604837"/>
            <a:ext cx="7600950" cy="5648325"/>
          </a:xfrm>
          <a:prstGeom prst="rect">
            <a:avLst/>
          </a:prstGeom>
        </p:spPr>
      </p:pic>
      <p:pic>
        <p:nvPicPr>
          <p:cNvPr id="3" name="Picture 2"/>
          <p:cNvPicPr>
            <a:picLocks noChangeAspect="1"/>
          </p:cNvPicPr>
          <p:nvPr/>
        </p:nvPicPr>
        <p:blipFill>
          <a:blip r:embed="rId3"/>
          <a:stretch>
            <a:fillRect/>
          </a:stretch>
        </p:blipFill>
        <p:spPr>
          <a:xfrm>
            <a:off x="2290762" y="576262"/>
            <a:ext cx="7610475" cy="5705475"/>
          </a:xfrm>
          <a:prstGeom prst="rect">
            <a:avLst/>
          </a:prstGeom>
        </p:spPr>
      </p:pic>
      <p:pic>
        <p:nvPicPr>
          <p:cNvPr id="4" name="Picture 3"/>
          <p:cNvPicPr>
            <a:picLocks noChangeAspect="1"/>
          </p:cNvPicPr>
          <p:nvPr/>
        </p:nvPicPr>
        <p:blipFill>
          <a:blip r:embed="rId4"/>
          <a:stretch>
            <a:fillRect/>
          </a:stretch>
        </p:blipFill>
        <p:spPr>
          <a:xfrm>
            <a:off x="6447552" y="3736550"/>
            <a:ext cx="3057525" cy="2295525"/>
          </a:xfrm>
          <a:prstGeom prst="rect">
            <a:avLst/>
          </a:prstGeom>
        </p:spPr>
      </p:pic>
    </p:spTree>
    <p:extLst>
      <p:ext uri="{BB962C8B-B14F-4D97-AF65-F5344CB8AC3E}">
        <p14:creationId xmlns:p14="http://schemas.microsoft.com/office/powerpoint/2010/main" val="1976109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3150" y="604837"/>
            <a:ext cx="7505700" cy="5648325"/>
          </a:xfrm>
          <a:prstGeom prst="rect">
            <a:avLst/>
          </a:prstGeom>
        </p:spPr>
      </p:pic>
    </p:spTree>
    <p:extLst>
      <p:ext uri="{BB962C8B-B14F-4D97-AF65-F5344CB8AC3E}">
        <p14:creationId xmlns:p14="http://schemas.microsoft.com/office/powerpoint/2010/main" val="503431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3625" y="614362"/>
            <a:ext cx="7524750" cy="5629275"/>
          </a:xfrm>
          <a:prstGeom prst="rect">
            <a:avLst/>
          </a:prstGeom>
        </p:spPr>
      </p:pic>
    </p:spTree>
    <p:extLst>
      <p:ext uri="{BB962C8B-B14F-4D97-AF65-F5344CB8AC3E}">
        <p14:creationId xmlns:p14="http://schemas.microsoft.com/office/powerpoint/2010/main" val="1414374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8862" y="595312"/>
            <a:ext cx="7534275" cy="5667375"/>
          </a:xfrm>
          <a:prstGeom prst="rect">
            <a:avLst/>
          </a:prstGeom>
        </p:spPr>
      </p:pic>
    </p:spTree>
    <p:extLst>
      <p:ext uri="{BB962C8B-B14F-4D97-AF65-F5344CB8AC3E}">
        <p14:creationId xmlns:p14="http://schemas.microsoft.com/office/powerpoint/2010/main" val="3535023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741" y="2434107"/>
            <a:ext cx="7276563" cy="769441"/>
          </a:xfrm>
          <a:prstGeom prst="rect">
            <a:avLst/>
          </a:prstGeom>
          <a:noFill/>
        </p:spPr>
        <p:txBody>
          <a:bodyPr wrap="square" rtlCol="0">
            <a:spAutoFit/>
          </a:bodyPr>
          <a:lstStyle/>
          <a:p>
            <a:pPr algn="ctr"/>
            <a:r>
              <a:rPr lang="en-US" sz="4400" b="1" dirty="0" smtClean="0"/>
              <a:t>The Relational Model</a:t>
            </a:r>
            <a:endParaRPr lang="en-US" sz="4400" b="1" dirty="0"/>
          </a:p>
        </p:txBody>
      </p:sp>
    </p:spTree>
    <p:extLst>
      <p:ext uri="{BB962C8B-B14F-4D97-AF65-F5344CB8AC3E}">
        <p14:creationId xmlns:p14="http://schemas.microsoft.com/office/powerpoint/2010/main" val="196434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9337" y="609600"/>
            <a:ext cx="7553325" cy="5638800"/>
          </a:xfrm>
          <a:prstGeom prst="rect">
            <a:avLst/>
          </a:prstGeom>
        </p:spPr>
      </p:pic>
    </p:spTree>
    <p:extLst>
      <p:ext uri="{BB962C8B-B14F-4D97-AF65-F5344CB8AC3E}">
        <p14:creationId xmlns:p14="http://schemas.microsoft.com/office/powerpoint/2010/main" val="4282876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3625" y="585787"/>
            <a:ext cx="7524750" cy="5686425"/>
          </a:xfrm>
          <a:prstGeom prst="rect">
            <a:avLst/>
          </a:prstGeom>
        </p:spPr>
      </p:pic>
      <p:sp>
        <p:nvSpPr>
          <p:cNvPr id="3" name="TextBox 2"/>
          <p:cNvSpPr txBox="1"/>
          <p:nvPr/>
        </p:nvSpPr>
        <p:spPr>
          <a:xfrm>
            <a:off x="2601532" y="3760631"/>
            <a:ext cx="7418231" cy="2739211"/>
          </a:xfrm>
          <a:prstGeom prst="rect">
            <a:avLst/>
          </a:prstGeom>
          <a:noFill/>
        </p:spPr>
        <p:txBody>
          <a:bodyPr wrap="square" rtlCol="0">
            <a:spAutoFit/>
          </a:bodyPr>
          <a:lstStyle/>
          <a:p>
            <a:pPr lvl="1">
              <a:spcBef>
                <a:spcPts val="0"/>
              </a:spcBef>
              <a:spcAft>
                <a:spcPts val="200"/>
              </a:spcAft>
              <a:buFont typeface="Arial" charset="0"/>
              <a:buChar char="–"/>
              <a:defRPr/>
            </a:pPr>
            <a:r>
              <a:rPr lang="en-US" dirty="0"/>
              <a:t>Data redundancy: </a:t>
            </a:r>
          </a:p>
          <a:p>
            <a:pPr lvl="2">
              <a:spcBef>
                <a:spcPts val="0"/>
              </a:spcBef>
              <a:spcAft>
                <a:spcPts val="200"/>
              </a:spcAft>
              <a:buFont typeface="Arial" charset="0"/>
              <a:buChar char="•"/>
              <a:defRPr/>
            </a:pPr>
            <a:r>
              <a:rPr lang="en-US" dirty="0"/>
              <a:t>Presence of duplicate data in multiple files</a:t>
            </a:r>
          </a:p>
          <a:p>
            <a:pPr lvl="1">
              <a:spcBef>
                <a:spcPts val="0"/>
              </a:spcBef>
              <a:spcAft>
                <a:spcPts val="200"/>
              </a:spcAft>
              <a:buFont typeface="Arial" charset="0"/>
              <a:buChar char="–"/>
              <a:defRPr/>
            </a:pPr>
            <a:r>
              <a:rPr lang="en-US" dirty="0"/>
              <a:t>Data inconsistency: </a:t>
            </a:r>
          </a:p>
          <a:p>
            <a:pPr lvl="2">
              <a:spcBef>
                <a:spcPts val="0"/>
              </a:spcBef>
              <a:spcAft>
                <a:spcPts val="200"/>
              </a:spcAft>
              <a:buFont typeface="Arial" charset="0"/>
              <a:buChar char="•"/>
              <a:defRPr/>
            </a:pPr>
            <a:r>
              <a:rPr lang="en-US" dirty="0"/>
              <a:t>Same attribute has different values</a:t>
            </a:r>
          </a:p>
          <a:p>
            <a:pPr lvl="1">
              <a:spcBef>
                <a:spcPts val="0"/>
              </a:spcBef>
              <a:spcAft>
                <a:spcPts val="200"/>
              </a:spcAft>
              <a:buFont typeface="Arial" charset="0"/>
              <a:buChar char="–"/>
              <a:defRPr/>
            </a:pPr>
            <a:r>
              <a:rPr lang="en-US" dirty="0"/>
              <a:t>Program-data dependence:</a:t>
            </a:r>
          </a:p>
          <a:p>
            <a:pPr lvl="2">
              <a:spcBef>
                <a:spcPts val="0"/>
              </a:spcBef>
              <a:spcAft>
                <a:spcPts val="200"/>
              </a:spcAft>
              <a:buFont typeface="Arial" charset="0"/>
              <a:buChar char="•"/>
              <a:defRPr/>
            </a:pPr>
            <a:r>
              <a:rPr lang="en-US" dirty="0"/>
              <a:t>When changes in program requires changes to data accessed by program</a:t>
            </a:r>
          </a:p>
          <a:p>
            <a:pPr lvl="1">
              <a:spcBef>
                <a:spcPts val="0"/>
              </a:spcBef>
              <a:spcAft>
                <a:spcPts val="0"/>
              </a:spcAft>
              <a:buFont typeface="Arial" charset="0"/>
              <a:buChar char="–"/>
              <a:defRPr/>
            </a:pPr>
            <a:r>
              <a:rPr lang="en-US" dirty="0" smtClean="0"/>
              <a:t>Lack </a:t>
            </a:r>
            <a:r>
              <a:rPr lang="en-US" dirty="0"/>
              <a:t>of data sharing and availability</a:t>
            </a:r>
          </a:p>
          <a:p>
            <a:endParaRPr lang="en-US" dirty="0"/>
          </a:p>
        </p:txBody>
      </p:sp>
    </p:spTree>
    <p:extLst>
      <p:ext uri="{BB962C8B-B14F-4D97-AF65-F5344CB8AC3E}">
        <p14:creationId xmlns:p14="http://schemas.microsoft.com/office/powerpoint/2010/main" val="868236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604837"/>
            <a:ext cx="7620000" cy="5648325"/>
          </a:xfrm>
          <a:prstGeom prst="rect">
            <a:avLst/>
          </a:prstGeom>
        </p:spPr>
      </p:pic>
    </p:spTree>
    <p:extLst>
      <p:ext uri="{BB962C8B-B14F-4D97-AF65-F5344CB8AC3E}">
        <p14:creationId xmlns:p14="http://schemas.microsoft.com/office/powerpoint/2010/main" val="1741346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3625" y="595312"/>
            <a:ext cx="7524750" cy="5667375"/>
          </a:xfrm>
          <a:prstGeom prst="rect">
            <a:avLst/>
          </a:prstGeom>
        </p:spPr>
      </p:pic>
    </p:spTree>
    <p:extLst>
      <p:ext uri="{BB962C8B-B14F-4D97-AF65-F5344CB8AC3E}">
        <p14:creationId xmlns:p14="http://schemas.microsoft.com/office/powerpoint/2010/main" val="251447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lstStyle/>
          <a:p>
            <a:pPr eaLnBrk="1" hangingPunct="1">
              <a:buFont typeface="Arial" charset="0"/>
              <a:buChar char="•"/>
              <a:defRPr/>
            </a:pPr>
            <a:r>
              <a:rPr lang="en-US" dirty="0" smtClean="0"/>
              <a:t>File organization concepts</a:t>
            </a:r>
          </a:p>
          <a:p>
            <a:pPr lvl="1" eaLnBrk="1" hangingPunct="1">
              <a:buFont typeface="Arial" charset="0"/>
              <a:buChar char="–"/>
              <a:defRPr/>
            </a:pPr>
            <a:r>
              <a:rPr lang="en-US" dirty="0" smtClean="0"/>
              <a:t>Database: Group of related files</a:t>
            </a:r>
          </a:p>
          <a:p>
            <a:pPr lvl="1" eaLnBrk="1" hangingPunct="1">
              <a:buFont typeface="Arial" charset="0"/>
              <a:buChar char="–"/>
              <a:defRPr/>
            </a:pPr>
            <a:r>
              <a:rPr lang="en-US" dirty="0" smtClean="0"/>
              <a:t>File: Group of records of same type </a:t>
            </a:r>
          </a:p>
          <a:p>
            <a:pPr lvl="1" eaLnBrk="1" hangingPunct="1">
              <a:buFont typeface="Arial" charset="0"/>
              <a:buChar char="–"/>
              <a:defRPr/>
            </a:pPr>
            <a:r>
              <a:rPr lang="en-US" dirty="0" smtClean="0"/>
              <a:t>Record: Group of related fields</a:t>
            </a:r>
          </a:p>
          <a:p>
            <a:pPr lvl="1" eaLnBrk="1" hangingPunct="1">
              <a:buFont typeface="Arial" charset="0"/>
              <a:buChar char="–"/>
              <a:defRPr/>
            </a:pPr>
            <a:r>
              <a:rPr lang="en-US" dirty="0" smtClean="0"/>
              <a:t>Field: Group of characters as word(s) or number</a:t>
            </a:r>
          </a:p>
          <a:p>
            <a:pPr lvl="2" eaLnBrk="1" hangingPunct="1">
              <a:buFont typeface="Arial" charset="0"/>
              <a:buChar char="•"/>
              <a:defRPr/>
            </a:pPr>
            <a:r>
              <a:rPr lang="en-US" dirty="0" smtClean="0"/>
              <a:t>Describes an </a:t>
            </a:r>
            <a:r>
              <a:rPr lang="en-US" b="1" dirty="0" smtClean="0"/>
              <a:t>entity</a:t>
            </a:r>
            <a:r>
              <a:rPr lang="en-US" dirty="0" smtClean="0"/>
              <a:t> (person, place, thing on which we store information)</a:t>
            </a:r>
          </a:p>
          <a:p>
            <a:pPr lvl="2" eaLnBrk="1" hangingPunct="1">
              <a:buFont typeface="Arial" charset="0"/>
              <a:buChar char="•"/>
              <a:defRPr/>
            </a:pPr>
            <a:r>
              <a:rPr lang="en-US" b="1" dirty="0" smtClean="0"/>
              <a:t>Attribute: </a:t>
            </a:r>
            <a:r>
              <a:rPr lang="en-US" dirty="0" smtClean="0"/>
              <a:t>Each characteristic, or quality, describing entity</a:t>
            </a:r>
          </a:p>
          <a:p>
            <a:pPr lvl="3" eaLnBrk="1" hangingPunct="1">
              <a:buFont typeface="Arial" charset="0"/>
              <a:buChar char="–"/>
              <a:defRPr/>
            </a:pPr>
            <a:r>
              <a:rPr lang="en-US" dirty="0" smtClean="0"/>
              <a:t>Example: Attributes DATE or GRADE belong to entity COURSE</a:t>
            </a:r>
            <a:endParaRPr lang="en-US" dirty="0"/>
          </a:p>
        </p:txBody>
      </p:sp>
      <p:sp>
        <p:nvSpPr>
          <p:cNvPr id="18434"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Organizing Data in a Traditional File Environment</a:t>
            </a:r>
          </a:p>
        </p:txBody>
      </p:sp>
    </p:spTree>
    <p:extLst>
      <p:ext uri="{BB962C8B-B14F-4D97-AF65-F5344CB8AC3E}">
        <p14:creationId xmlns:p14="http://schemas.microsoft.com/office/powerpoint/2010/main" val="1800255415"/>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Placeholder 1"/>
          <p:cNvSpPr>
            <a:spLocks noGrp="1"/>
          </p:cNvSpPr>
          <p:nvPr>
            <p:ph type="body" sz="quarter" idx="17"/>
          </p:nvPr>
        </p:nvSpPr>
        <p:spPr bwMode="auto">
          <a:xfrm>
            <a:off x="1981200" y="1776414"/>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Tx/>
              <a:buNone/>
            </a:pPr>
            <a:r>
              <a:rPr lang="en-US" altLang="en-US" smtClean="0"/>
              <a:t>A computer system organizes data in a hierarchy that starts with the bit, which represents either a 0 or a 1. Bits can be grouped to form a byte to represent one character,  number, or symbol. Bytes can be  grouped to form a field, and related fields can be grouped to form a record. Related records can be collected to form a file, and related files can be organized into a database.</a:t>
            </a:r>
          </a:p>
        </p:txBody>
      </p:sp>
      <p:sp>
        <p:nvSpPr>
          <p:cNvPr id="20482" name="Text Placeholder 4"/>
          <p:cNvSpPr>
            <a:spLocks noGrp="1"/>
          </p:cNvSpPr>
          <p:nvPr>
            <p:ph type="body"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p>
            <a:pPr eaLnBrk="1" hangingPunct="1">
              <a:buFontTx/>
              <a:buNone/>
            </a:pPr>
            <a:r>
              <a:rPr lang="en-US" altLang="en-US" smtClean="0"/>
              <a:t>FIGURE 6-1</a:t>
            </a:r>
          </a:p>
        </p:txBody>
      </p:sp>
      <p:sp>
        <p:nvSpPr>
          <p:cNvPr id="20483" name="Text Placeholder 5"/>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THE DATA HIERARCHY</a:t>
            </a:r>
          </a:p>
          <a:p>
            <a:pPr eaLnBrk="1" hangingPunct="1"/>
            <a:endParaRPr lang="en-US" altLang="en-US" smtClean="0"/>
          </a:p>
        </p:txBody>
      </p:sp>
      <p:pic>
        <p:nvPicPr>
          <p:cNvPr id="20484" name="Picture Placeholder 10" descr="Fig-6-01.pn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4800601" y="1524000"/>
            <a:ext cx="4194175"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403820"/>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Placeholder 10" descr="Fig-6-01.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959225" y="1776414"/>
            <a:ext cx="6635750" cy="4395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 Placeholder 3"/>
          <p:cNvSpPr>
            <a:spLocks noGrp="1"/>
          </p:cNvSpPr>
          <p:nvPr>
            <p:ph type="body" sz="quarter" idx="17"/>
          </p:nvPr>
        </p:nvSpPr>
        <p:spPr bwMode="auto">
          <a:xfrm>
            <a:off x="1981200" y="1776414"/>
            <a:ext cx="19050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Tx/>
              <a:buNone/>
            </a:pPr>
            <a:r>
              <a:rPr lang="en-US" altLang="en-US" smtClean="0"/>
              <a:t>The use of a traditional approach to file processing encourages each functional area in a corporation to develop specialized applications. Each application requires a unique data file that is likely to be a subset of the master file. These subsets of the master file lead to data redundancy and inconsistency, processing inflexibility, and wasted storage resources.</a:t>
            </a:r>
          </a:p>
          <a:p>
            <a:pPr eaLnBrk="1" hangingPunct="1">
              <a:buFontTx/>
              <a:buNone/>
            </a:pPr>
            <a:endParaRPr lang="en-US" altLang="en-US" smtClean="0"/>
          </a:p>
        </p:txBody>
      </p:sp>
      <p:sp>
        <p:nvSpPr>
          <p:cNvPr id="24579" name="Text Placeholder 4"/>
          <p:cNvSpPr>
            <a:spLocks noGrp="1"/>
          </p:cNvSpPr>
          <p:nvPr>
            <p:ph type="body" sz="quarter" idx="18"/>
          </p:nvPr>
        </p:nvSpPr>
        <p:spPr bwMode="auto">
          <a:xfrm>
            <a:off x="1981200" y="47244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p>
            <a:pPr eaLnBrk="1" hangingPunct="1">
              <a:buFontTx/>
              <a:buNone/>
            </a:pPr>
            <a:r>
              <a:rPr lang="en-US" altLang="en-US" smtClean="0"/>
              <a:t>FIGURE 6-2</a:t>
            </a:r>
          </a:p>
          <a:p>
            <a:pPr eaLnBrk="1" hangingPunct="1">
              <a:buFontTx/>
              <a:buNone/>
            </a:pPr>
            <a:endParaRPr lang="en-US" altLang="en-US" smtClean="0"/>
          </a:p>
        </p:txBody>
      </p:sp>
      <p:sp>
        <p:nvSpPr>
          <p:cNvPr id="24580" name="Text Placeholder 5"/>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TRADITIONAL FILE PROCESSING</a:t>
            </a:r>
          </a:p>
          <a:p>
            <a:pPr eaLnBrk="1" hangingPunct="1"/>
            <a:endParaRPr lang="en-US" altLang="en-US" smtClean="0"/>
          </a:p>
        </p:txBody>
      </p:sp>
    </p:spTree>
    <p:extLst>
      <p:ext uri="{BB962C8B-B14F-4D97-AF65-F5344CB8AC3E}">
        <p14:creationId xmlns:p14="http://schemas.microsoft.com/office/powerpoint/2010/main" val="3712819846"/>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normAutofit/>
          </a:bodyPr>
          <a:lstStyle/>
          <a:p>
            <a:pPr eaLnBrk="1" hangingPunct="1">
              <a:buFont typeface="Arial" charset="0"/>
              <a:buChar char="•"/>
              <a:defRPr/>
            </a:pPr>
            <a:r>
              <a:rPr lang="en-US" dirty="0" smtClean="0"/>
              <a:t>Database</a:t>
            </a:r>
          </a:p>
          <a:p>
            <a:pPr lvl="1" eaLnBrk="1" hangingPunct="1">
              <a:buFont typeface="Arial" charset="0"/>
              <a:buChar char="–"/>
              <a:defRPr/>
            </a:pPr>
            <a:r>
              <a:rPr lang="en-US" sz="2400" dirty="0"/>
              <a:t>Serves many applications by centralizing data and controlling redundant data</a:t>
            </a:r>
          </a:p>
          <a:p>
            <a:pPr eaLnBrk="1" hangingPunct="1">
              <a:buFont typeface="Arial" charset="0"/>
              <a:buChar char="•"/>
              <a:defRPr/>
            </a:pPr>
            <a:r>
              <a:rPr lang="en-US" dirty="0" smtClean="0"/>
              <a:t>Database management system (DBMS)</a:t>
            </a:r>
          </a:p>
          <a:p>
            <a:pPr lvl="1" eaLnBrk="1" hangingPunct="1">
              <a:buFont typeface="Arial" charset="0"/>
              <a:buChar char="–"/>
              <a:defRPr/>
            </a:pPr>
            <a:r>
              <a:rPr lang="en-US" sz="2400" dirty="0"/>
              <a:t>Interfaces between applications and physical data files</a:t>
            </a:r>
          </a:p>
          <a:p>
            <a:pPr lvl="1" eaLnBrk="1" hangingPunct="1">
              <a:buFont typeface="Arial" charset="0"/>
              <a:buChar char="–"/>
              <a:defRPr/>
            </a:pPr>
            <a:r>
              <a:rPr lang="en-US" sz="2400" dirty="0"/>
              <a:t>Separates </a:t>
            </a:r>
            <a:r>
              <a:rPr lang="en-US" sz="2400" u="sng" dirty="0"/>
              <a:t>logical</a:t>
            </a:r>
            <a:r>
              <a:rPr lang="en-US" sz="2400" dirty="0"/>
              <a:t> and </a:t>
            </a:r>
            <a:r>
              <a:rPr lang="en-US" sz="2400" u="sng" dirty="0"/>
              <a:t>physical</a:t>
            </a:r>
            <a:r>
              <a:rPr lang="en-US" sz="2400" dirty="0"/>
              <a:t> views of data</a:t>
            </a:r>
          </a:p>
          <a:p>
            <a:pPr lvl="1" eaLnBrk="1" hangingPunct="1">
              <a:buFont typeface="Arial" charset="0"/>
              <a:buChar char="–"/>
              <a:defRPr/>
            </a:pPr>
            <a:r>
              <a:rPr lang="en-US" sz="2400" dirty="0"/>
              <a:t>Solves problems of traditional file environment</a:t>
            </a:r>
          </a:p>
          <a:p>
            <a:pPr lvl="2" eaLnBrk="1" hangingPunct="1">
              <a:buFont typeface="Arial" charset="0"/>
              <a:buChar char="•"/>
              <a:defRPr/>
            </a:pPr>
            <a:r>
              <a:rPr lang="en-US" sz="2000" dirty="0"/>
              <a:t>Controls redundancy</a:t>
            </a:r>
          </a:p>
          <a:p>
            <a:pPr lvl="2" eaLnBrk="1" hangingPunct="1">
              <a:buFont typeface="Arial" charset="0"/>
              <a:buChar char="•"/>
              <a:defRPr/>
            </a:pPr>
            <a:r>
              <a:rPr lang="en-US" sz="2000" dirty="0"/>
              <a:t>Eliminates inconsistency</a:t>
            </a:r>
          </a:p>
          <a:p>
            <a:pPr lvl="2" eaLnBrk="1" hangingPunct="1">
              <a:buFont typeface="Arial" charset="0"/>
              <a:buChar char="•"/>
              <a:defRPr/>
            </a:pPr>
            <a:r>
              <a:rPr lang="en-US" sz="2000" dirty="0"/>
              <a:t>Uncouples programs and data</a:t>
            </a:r>
          </a:p>
          <a:p>
            <a:pPr lvl="2" eaLnBrk="1" hangingPunct="1">
              <a:buFont typeface="Arial" charset="0"/>
              <a:buChar char="•"/>
              <a:defRPr/>
            </a:pPr>
            <a:r>
              <a:rPr lang="en-US" sz="2000" dirty="0"/>
              <a:t>Enables organization to central manage data and data security</a:t>
            </a:r>
            <a:endParaRPr lang="en-US" dirty="0"/>
          </a:p>
        </p:txBody>
      </p:sp>
      <p:sp>
        <p:nvSpPr>
          <p:cNvPr id="26626"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The Database Approach to Data Management</a:t>
            </a:r>
          </a:p>
        </p:txBody>
      </p:sp>
    </p:spTree>
    <p:extLst>
      <p:ext uri="{BB962C8B-B14F-4D97-AF65-F5344CB8AC3E}">
        <p14:creationId xmlns:p14="http://schemas.microsoft.com/office/powerpoint/2010/main" val="1651567102"/>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2200" y="647700"/>
            <a:ext cx="7467600" cy="5562600"/>
          </a:xfrm>
          <a:prstGeom prst="rect">
            <a:avLst/>
          </a:prstGeom>
        </p:spPr>
      </p:pic>
    </p:spTree>
    <p:extLst>
      <p:ext uri="{BB962C8B-B14F-4D97-AF65-F5344CB8AC3E}">
        <p14:creationId xmlns:p14="http://schemas.microsoft.com/office/powerpoint/2010/main" val="2837732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normAutofit lnSpcReduction="10000"/>
          </a:bodyPr>
          <a:lstStyle/>
          <a:p>
            <a:pPr eaLnBrk="1" hangingPunct="1">
              <a:buFont typeface="Arial" charset="0"/>
              <a:buChar char="•"/>
              <a:defRPr/>
            </a:pPr>
            <a:r>
              <a:rPr lang="en-US" dirty="0" smtClean="0"/>
              <a:t>Relational DBMS</a:t>
            </a:r>
          </a:p>
          <a:p>
            <a:pPr lvl="1" eaLnBrk="1" hangingPunct="1">
              <a:buFont typeface="Arial" charset="0"/>
              <a:buChar char="–"/>
              <a:defRPr/>
            </a:pPr>
            <a:r>
              <a:rPr lang="en-US" sz="2200" b="0" dirty="0"/>
              <a:t>Represent data as two-dimensional tables </a:t>
            </a:r>
          </a:p>
          <a:p>
            <a:pPr lvl="1" eaLnBrk="1" hangingPunct="1">
              <a:buFont typeface="Arial" charset="0"/>
              <a:buChar char="–"/>
              <a:defRPr/>
            </a:pPr>
            <a:r>
              <a:rPr lang="en-US" sz="2200" b="0" dirty="0"/>
              <a:t>Each table contains data on entity and attributes</a:t>
            </a:r>
          </a:p>
          <a:p>
            <a:pPr eaLnBrk="1" hangingPunct="1">
              <a:buFont typeface="Arial" charset="0"/>
              <a:buChar char="•"/>
              <a:defRPr/>
            </a:pPr>
            <a:r>
              <a:rPr lang="en-US" dirty="0" smtClean="0"/>
              <a:t>Table: grid of columns and rows</a:t>
            </a:r>
          </a:p>
          <a:p>
            <a:pPr lvl="1" eaLnBrk="1" hangingPunct="1">
              <a:buFont typeface="Arial" charset="0"/>
              <a:buChar char="–"/>
              <a:defRPr/>
            </a:pPr>
            <a:r>
              <a:rPr lang="en-US" sz="2200" b="0" dirty="0"/>
              <a:t>Rows (tuples): Records for different entities</a:t>
            </a:r>
          </a:p>
          <a:p>
            <a:pPr lvl="1" eaLnBrk="1" hangingPunct="1">
              <a:buFont typeface="Arial" charset="0"/>
              <a:buChar char="–"/>
              <a:defRPr/>
            </a:pPr>
            <a:r>
              <a:rPr lang="en-US" sz="2200" b="0" dirty="0"/>
              <a:t>Fields (columns): Represents attribute for entity</a:t>
            </a:r>
          </a:p>
          <a:p>
            <a:pPr lvl="1" eaLnBrk="1" hangingPunct="1">
              <a:buFont typeface="Arial" charset="0"/>
              <a:buChar char="–"/>
              <a:defRPr/>
            </a:pPr>
            <a:r>
              <a:rPr lang="en-US" sz="2200" b="0" dirty="0"/>
              <a:t>Key field: Field used to uniquely identify each record</a:t>
            </a:r>
          </a:p>
          <a:p>
            <a:pPr lvl="1" eaLnBrk="1" hangingPunct="1">
              <a:buFont typeface="Arial" charset="0"/>
              <a:buChar char="–"/>
              <a:defRPr/>
            </a:pPr>
            <a:r>
              <a:rPr lang="en-US" sz="2200" b="0" dirty="0"/>
              <a:t>Primary key: Field in table used for key fields</a:t>
            </a:r>
          </a:p>
          <a:p>
            <a:pPr lvl="1" eaLnBrk="1" hangingPunct="1">
              <a:buFont typeface="Arial" charset="0"/>
              <a:buChar char="–"/>
              <a:defRPr/>
            </a:pPr>
            <a:r>
              <a:rPr lang="en-US" sz="2200" b="0" dirty="0"/>
              <a:t>Foreign key: Primary key used in second table as look-up field to identify records from original table</a:t>
            </a:r>
            <a:r>
              <a:rPr lang="en-US" sz="2200" dirty="0"/>
              <a:t>	</a:t>
            </a:r>
          </a:p>
          <a:p>
            <a:pPr eaLnBrk="1" hangingPunct="1">
              <a:buFont typeface="Arial" charset="0"/>
              <a:buChar char="•"/>
              <a:defRPr/>
            </a:pPr>
            <a:endParaRPr lang="en-US" dirty="0" smtClean="0"/>
          </a:p>
          <a:p>
            <a:pPr eaLnBrk="1" hangingPunct="1">
              <a:buFont typeface="Arial" charset="0"/>
              <a:buChar char="•"/>
              <a:defRPr/>
            </a:pPr>
            <a:endParaRPr lang="en-US" dirty="0"/>
          </a:p>
        </p:txBody>
      </p:sp>
      <p:sp>
        <p:nvSpPr>
          <p:cNvPr id="30722"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The Database Approach to Data Management</a:t>
            </a:r>
          </a:p>
        </p:txBody>
      </p:sp>
    </p:spTree>
    <p:extLst>
      <p:ext uri="{BB962C8B-B14F-4D97-AF65-F5344CB8AC3E}">
        <p14:creationId xmlns:p14="http://schemas.microsoft.com/office/powerpoint/2010/main" val="601327389"/>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4100" y="614362"/>
            <a:ext cx="7543800" cy="5629275"/>
          </a:xfrm>
          <a:prstGeom prst="rect">
            <a:avLst/>
          </a:prstGeom>
        </p:spPr>
      </p:pic>
    </p:spTree>
    <p:extLst>
      <p:ext uri="{BB962C8B-B14F-4D97-AF65-F5344CB8AC3E}">
        <p14:creationId xmlns:p14="http://schemas.microsoft.com/office/powerpoint/2010/main" val="3615431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3150" y="614362"/>
            <a:ext cx="7505700" cy="5629275"/>
          </a:xfrm>
          <a:prstGeom prst="rect">
            <a:avLst/>
          </a:prstGeom>
        </p:spPr>
      </p:pic>
    </p:spTree>
    <p:extLst>
      <p:ext uri="{BB962C8B-B14F-4D97-AF65-F5344CB8AC3E}">
        <p14:creationId xmlns:p14="http://schemas.microsoft.com/office/powerpoint/2010/main" val="160777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4575" y="609600"/>
            <a:ext cx="7562850" cy="5638800"/>
          </a:xfrm>
          <a:prstGeom prst="rect">
            <a:avLst/>
          </a:prstGeom>
        </p:spPr>
      </p:pic>
    </p:spTree>
    <p:extLst>
      <p:ext uri="{BB962C8B-B14F-4D97-AF65-F5344CB8AC3E}">
        <p14:creationId xmlns:p14="http://schemas.microsoft.com/office/powerpoint/2010/main" val="1076200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7437" y="609600"/>
            <a:ext cx="7477125" cy="5638800"/>
          </a:xfrm>
          <a:prstGeom prst="rect">
            <a:avLst/>
          </a:prstGeom>
        </p:spPr>
      </p:pic>
    </p:spTree>
    <p:extLst>
      <p:ext uri="{BB962C8B-B14F-4D97-AF65-F5344CB8AC3E}">
        <p14:creationId xmlns:p14="http://schemas.microsoft.com/office/powerpoint/2010/main" val="1515893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6962" y="609600"/>
            <a:ext cx="7458075" cy="5638800"/>
          </a:xfrm>
          <a:prstGeom prst="rect">
            <a:avLst/>
          </a:prstGeom>
        </p:spPr>
      </p:pic>
    </p:spTree>
    <p:extLst>
      <p:ext uri="{BB962C8B-B14F-4D97-AF65-F5344CB8AC3E}">
        <p14:creationId xmlns:p14="http://schemas.microsoft.com/office/powerpoint/2010/main" val="2670684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2200" y="619125"/>
            <a:ext cx="7467600" cy="5619750"/>
          </a:xfrm>
          <a:prstGeom prst="rect">
            <a:avLst/>
          </a:prstGeom>
        </p:spPr>
      </p:pic>
    </p:spTree>
    <p:extLst>
      <p:ext uri="{BB962C8B-B14F-4D97-AF65-F5344CB8AC3E}">
        <p14:creationId xmlns:p14="http://schemas.microsoft.com/office/powerpoint/2010/main" val="3029037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1250" y="609600"/>
            <a:ext cx="7429500" cy="5638800"/>
          </a:xfrm>
          <a:prstGeom prst="rect">
            <a:avLst/>
          </a:prstGeom>
        </p:spPr>
      </p:pic>
    </p:spTree>
    <p:extLst>
      <p:ext uri="{BB962C8B-B14F-4D97-AF65-F5344CB8AC3E}">
        <p14:creationId xmlns:p14="http://schemas.microsoft.com/office/powerpoint/2010/main" val="1779643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8862" y="614362"/>
            <a:ext cx="7534275" cy="5629275"/>
          </a:xfrm>
          <a:prstGeom prst="rect">
            <a:avLst/>
          </a:prstGeom>
        </p:spPr>
      </p:pic>
    </p:spTree>
    <p:extLst>
      <p:ext uri="{BB962C8B-B14F-4D97-AF65-F5344CB8AC3E}">
        <p14:creationId xmlns:p14="http://schemas.microsoft.com/office/powerpoint/2010/main" val="1609831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6962" y="619125"/>
            <a:ext cx="7458075" cy="5619750"/>
          </a:xfrm>
          <a:prstGeom prst="rect">
            <a:avLst/>
          </a:prstGeom>
        </p:spPr>
      </p:pic>
    </p:spTree>
    <p:extLst>
      <p:ext uri="{BB962C8B-B14F-4D97-AF65-F5344CB8AC3E}">
        <p14:creationId xmlns:p14="http://schemas.microsoft.com/office/powerpoint/2010/main" val="234576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1725" y="604837"/>
            <a:ext cx="7448550" cy="5648325"/>
          </a:xfrm>
          <a:prstGeom prst="rect">
            <a:avLst/>
          </a:prstGeom>
        </p:spPr>
      </p:pic>
    </p:spTree>
    <p:extLst>
      <p:ext uri="{BB962C8B-B14F-4D97-AF65-F5344CB8AC3E}">
        <p14:creationId xmlns:p14="http://schemas.microsoft.com/office/powerpoint/2010/main" val="32508098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1712" y="581025"/>
            <a:ext cx="7648575" cy="5695950"/>
          </a:xfrm>
          <a:prstGeom prst="rect">
            <a:avLst/>
          </a:prstGeom>
        </p:spPr>
      </p:pic>
    </p:spTree>
    <p:extLst>
      <p:ext uri="{BB962C8B-B14F-4D97-AF65-F5344CB8AC3E}">
        <p14:creationId xmlns:p14="http://schemas.microsoft.com/office/powerpoint/2010/main" val="2910171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8862" y="571500"/>
            <a:ext cx="7534275" cy="5715000"/>
          </a:xfrm>
          <a:prstGeom prst="rect">
            <a:avLst/>
          </a:prstGeom>
        </p:spPr>
      </p:pic>
    </p:spTree>
    <p:extLst>
      <p:ext uri="{BB962C8B-B14F-4D97-AF65-F5344CB8AC3E}">
        <p14:creationId xmlns:p14="http://schemas.microsoft.com/office/powerpoint/2010/main" val="3314925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8387" y="561975"/>
            <a:ext cx="7515225" cy="5734050"/>
          </a:xfrm>
          <a:prstGeom prst="rect">
            <a:avLst/>
          </a:prstGeom>
        </p:spPr>
      </p:pic>
    </p:spTree>
    <p:extLst>
      <p:ext uri="{BB962C8B-B14F-4D97-AF65-F5344CB8AC3E}">
        <p14:creationId xmlns:p14="http://schemas.microsoft.com/office/powerpoint/2010/main" val="4166546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4575" y="557212"/>
            <a:ext cx="7562850" cy="5743575"/>
          </a:xfrm>
          <a:prstGeom prst="rect">
            <a:avLst/>
          </a:prstGeom>
        </p:spPr>
      </p:pic>
    </p:spTree>
    <p:extLst>
      <p:ext uri="{BB962C8B-B14F-4D97-AF65-F5344CB8AC3E}">
        <p14:creationId xmlns:p14="http://schemas.microsoft.com/office/powerpoint/2010/main" val="678278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0762" y="595312"/>
            <a:ext cx="7610475" cy="5667375"/>
          </a:xfrm>
          <a:prstGeom prst="rect">
            <a:avLst/>
          </a:prstGeom>
        </p:spPr>
      </p:pic>
    </p:spTree>
    <p:extLst>
      <p:ext uri="{BB962C8B-B14F-4D97-AF65-F5344CB8AC3E}">
        <p14:creationId xmlns:p14="http://schemas.microsoft.com/office/powerpoint/2010/main" val="1017137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8375" y="566737"/>
            <a:ext cx="7715250" cy="5724525"/>
          </a:xfrm>
          <a:prstGeom prst="rect">
            <a:avLst/>
          </a:prstGeom>
        </p:spPr>
      </p:pic>
    </p:spTree>
    <p:extLst>
      <p:ext uri="{BB962C8B-B14F-4D97-AF65-F5344CB8AC3E}">
        <p14:creationId xmlns:p14="http://schemas.microsoft.com/office/powerpoint/2010/main" val="2075544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3625" y="600075"/>
            <a:ext cx="7524750" cy="5657850"/>
          </a:xfrm>
          <a:prstGeom prst="rect">
            <a:avLst/>
          </a:prstGeom>
        </p:spPr>
      </p:pic>
    </p:spTree>
    <p:extLst>
      <p:ext uri="{BB962C8B-B14F-4D97-AF65-F5344CB8AC3E}">
        <p14:creationId xmlns:p14="http://schemas.microsoft.com/office/powerpoint/2010/main" val="439870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0287" y="604837"/>
            <a:ext cx="7591425" cy="5648325"/>
          </a:xfrm>
          <a:prstGeom prst="rect">
            <a:avLst/>
          </a:prstGeom>
        </p:spPr>
      </p:pic>
    </p:spTree>
    <p:extLst>
      <p:ext uri="{BB962C8B-B14F-4D97-AF65-F5344CB8AC3E}">
        <p14:creationId xmlns:p14="http://schemas.microsoft.com/office/powerpoint/2010/main" val="369279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2675" y="590550"/>
            <a:ext cx="7486650" cy="5676900"/>
          </a:xfrm>
          <a:prstGeom prst="rect">
            <a:avLst/>
          </a:prstGeom>
        </p:spPr>
      </p:pic>
    </p:spTree>
    <p:extLst>
      <p:ext uri="{BB962C8B-B14F-4D97-AF65-F5344CB8AC3E}">
        <p14:creationId xmlns:p14="http://schemas.microsoft.com/office/powerpoint/2010/main" val="656003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3150" y="600075"/>
            <a:ext cx="7505700" cy="5657850"/>
          </a:xfrm>
          <a:prstGeom prst="rect">
            <a:avLst/>
          </a:prstGeom>
        </p:spPr>
      </p:pic>
    </p:spTree>
    <p:extLst>
      <p:ext uri="{BB962C8B-B14F-4D97-AF65-F5344CB8AC3E}">
        <p14:creationId xmlns:p14="http://schemas.microsoft.com/office/powerpoint/2010/main" val="1728791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6487" y="623887"/>
            <a:ext cx="7439025" cy="5610225"/>
          </a:xfrm>
          <a:prstGeom prst="rect">
            <a:avLst/>
          </a:prstGeom>
        </p:spPr>
      </p:pic>
    </p:spTree>
    <p:extLst>
      <p:ext uri="{BB962C8B-B14F-4D97-AF65-F5344CB8AC3E}">
        <p14:creationId xmlns:p14="http://schemas.microsoft.com/office/powerpoint/2010/main" val="7640095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6962" y="600075"/>
            <a:ext cx="7458075" cy="5657850"/>
          </a:xfrm>
          <a:prstGeom prst="rect">
            <a:avLst/>
          </a:prstGeom>
        </p:spPr>
      </p:pic>
    </p:spTree>
    <p:extLst>
      <p:ext uri="{BB962C8B-B14F-4D97-AF65-F5344CB8AC3E}">
        <p14:creationId xmlns:p14="http://schemas.microsoft.com/office/powerpoint/2010/main" val="2285278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8862" y="595312"/>
            <a:ext cx="7534275" cy="5667375"/>
          </a:xfrm>
          <a:prstGeom prst="rect">
            <a:avLst/>
          </a:prstGeom>
        </p:spPr>
      </p:pic>
    </p:spTree>
    <p:extLst>
      <p:ext uri="{BB962C8B-B14F-4D97-AF65-F5344CB8AC3E}">
        <p14:creationId xmlns:p14="http://schemas.microsoft.com/office/powerpoint/2010/main" val="717668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6950" y="571500"/>
            <a:ext cx="7658100" cy="5715000"/>
          </a:xfrm>
          <a:prstGeom prst="rect">
            <a:avLst/>
          </a:prstGeom>
        </p:spPr>
      </p:pic>
    </p:spTree>
    <p:extLst>
      <p:ext uri="{BB962C8B-B14F-4D97-AF65-F5344CB8AC3E}">
        <p14:creationId xmlns:p14="http://schemas.microsoft.com/office/powerpoint/2010/main" val="6123416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0287" y="590550"/>
            <a:ext cx="7591425" cy="5676900"/>
          </a:xfrm>
          <a:prstGeom prst="rect">
            <a:avLst/>
          </a:prstGeom>
        </p:spPr>
      </p:pic>
    </p:spTree>
    <p:extLst>
      <p:ext uri="{BB962C8B-B14F-4D97-AF65-F5344CB8AC3E}">
        <p14:creationId xmlns:p14="http://schemas.microsoft.com/office/powerpoint/2010/main" val="2187456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7912" y="571500"/>
            <a:ext cx="7496175" cy="5715000"/>
          </a:xfrm>
          <a:prstGeom prst="rect">
            <a:avLst/>
          </a:prstGeom>
        </p:spPr>
      </p:pic>
    </p:spTree>
    <p:extLst>
      <p:ext uri="{BB962C8B-B14F-4D97-AF65-F5344CB8AC3E}">
        <p14:creationId xmlns:p14="http://schemas.microsoft.com/office/powerpoint/2010/main" val="24920271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15084" y="2114550"/>
            <a:ext cx="4581525" cy="800100"/>
          </a:xfrm>
          <a:prstGeom prst="rect">
            <a:avLst/>
          </a:prstGeom>
        </p:spPr>
      </p:pic>
    </p:spTree>
    <p:extLst>
      <p:ext uri="{BB962C8B-B14F-4D97-AF65-F5344CB8AC3E}">
        <p14:creationId xmlns:p14="http://schemas.microsoft.com/office/powerpoint/2010/main" val="2117169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4100" y="614362"/>
            <a:ext cx="7543800" cy="5629275"/>
          </a:xfrm>
          <a:prstGeom prst="rect">
            <a:avLst/>
          </a:prstGeom>
        </p:spPr>
      </p:pic>
    </p:spTree>
    <p:extLst>
      <p:ext uri="{BB962C8B-B14F-4D97-AF65-F5344CB8AC3E}">
        <p14:creationId xmlns:p14="http://schemas.microsoft.com/office/powerpoint/2010/main" val="4064433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0287" y="619125"/>
            <a:ext cx="7591425" cy="5619750"/>
          </a:xfrm>
          <a:prstGeom prst="rect">
            <a:avLst/>
          </a:prstGeom>
        </p:spPr>
      </p:pic>
    </p:spTree>
    <p:extLst>
      <p:ext uri="{BB962C8B-B14F-4D97-AF65-F5344CB8AC3E}">
        <p14:creationId xmlns:p14="http://schemas.microsoft.com/office/powerpoint/2010/main" val="4138908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6475" y="566737"/>
            <a:ext cx="7639050" cy="5724525"/>
          </a:xfrm>
          <a:prstGeom prst="rect">
            <a:avLst/>
          </a:prstGeom>
        </p:spPr>
      </p:pic>
    </p:spTree>
    <p:extLst>
      <p:ext uri="{BB962C8B-B14F-4D97-AF65-F5344CB8AC3E}">
        <p14:creationId xmlns:p14="http://schemas.microsoft.com/office/powerpoint/2010/main" val="1183372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7425" y="561975"/>
            <a:ext cx="7677150" cy="5734050"/>
          </a:xfrm>
          <a:prstGeom prst="rect">
            <a:avLst/>
          </a:prstGeom>
        </p:spPr>
      </p:pic>
    </p:spTree>
    <p:extLst>
      <p:ext uri="{BB962C8B-B14F-4D97-AF65-F5344CB8AC3E}">
        <p14:creationId xmlns:p14="http://schemas.microsoft.com/office/powerpoint/2010/main" val="3887093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1725" y="609600"/>
            <a:ext cx="7448550" cy="5638800"/>
          </a:xfrm>
          <a:prstGeom prst="rect">
            <a:avLst/>
          </a:prstGeom>
        </p:spPr>
      </p:pic>
    </p:spTree>
    <p:extLst>
      <p:ext uri="{BB962C8B-B14F-4D97-AF65-F5344CB8AC3E}">
        <p14:creationId xmlns:p14="http://schemas.microsoft.com/office/powerpoint/2010/main" val="4154545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2675" y="642937"/>
            <a:ext cx="7486650" cy="5572125"/>
          </a:xfrm>
          <a:prstGeom prst="rect">
            <a:avLst/>
          </a:prstGeom>
        </p:spPr>
      </p:pic>
    </p:spTree>
    <p:extLst>
      <p:ext uri="{BB962C8B-B14F-4D97-AF65-F5344CB8AC3E}">
        <p14:creationId xmlns:p14="http://schemas.microsoft.com/office/powerpoint/2010/main" val="1222186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7437" y="623887"/>
            <a:ext cx="7477125" cy="5610225"/>
          </a:xfrm>
          <a:prstGeom prst="rect">
            <a:avLst/>
          </a:prstGeom>
        </p:spPr>
      </p:pic>
    </p:spTree>
    <p:extLst>
      <p:ext uri="{BB962C8B-B14F-4D97-AF65-F5344CB8AC3E}">
        <p14:creationId xmlns:p14="http://schemas.microsoft.com/office/powerpoint/2010/main" val="2024584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0300" y="628650"/>
            <a:ext cx="7391400" cy="5600700"/>
          </a:xfrm>
          <a:prstGeom prst="rect">
            <a:avLst/>
          </a:prstGeom>
        </p:spPr>
      </p:pic>
    </p:spTree>
    <p:extLst>
      <p:ext uri="{BB962C8B-B14F-4D97-AF65-F5344CB8AC3E}">
        <p14:creationId xmlns:p14="http://schemas.microsoft.com/office/powerpoint/2010/main" val="1354792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802</Words>
  <Application>Microsoft Office PowerPoint</Application>
  <PresentationFormat>Widescreen</PresentationFormat>
  <Paragraphs>58</Paragraphs>
  <Slides>59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MS PGothic</vt:lpstr>
      <vt:lpstr>MS PGothic</vt:lpstr>
      <vt:lpstr>Arial</vt:lpstr>
      <vt:lpstr>Calibri</vt:lpstr>
      <vt:lpstr>Calibri Light</vt:lpstr>
      <vt:lpstr>Times New Roman</vt:lpstr>
      <vt:lpstr>Office Theme</vt:lpstr>
      <vt:lpstr>Database Fundamentals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Furman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10</cp:revision>
  <dcterms:created xsi:type="dcterms:W3CDTF">2014-09-06T23:30:33Z</dcterms:created>
  <dcterms:modified xsi:type="dcterms:W3CDTF">2014-09-28T20:38:36Z</dcterms:modified>
</cp:coreProperties>
</file>